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Ubuntu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Bitter"/>
      <p:regular r:id="rId55"/>
      <p:bold r:id="rId56"/>
      <p:italic r:id="rId57"/>
    </p:embeddedFont>
    <p:embeddedFont>
      <p:font typeface="Gill Sans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Ubuntu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Bitter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Bitter-italic.fntdata"/><Relationship Id="rId12" Type="http://schemas.openxmlformats.org/officeDocument/2006/relationships/slide" Target="slides/slide7.xml"/><Relationship Id="rId56" Type="http://schemas.openxmlformats.org/officeDocument/2006/relationships/font" Target="fonts/Bitter-bold.fntdata"/><Relationship Id="rId15" Type="http://schemas.openxmlformats.org/officeDocument/2006/relationships/slide" Target="slides/slide10.xml"/><Relationship Id="rId59" Type="http://schemas.openxmlformats.org/officeDocument/2006/relationships/font" Target="fonts/GillSans-bold.fntdata"/><Relationship Id="rId14" Type="http://schemas.openxmlformats.org/officeDocument/2006/relationships/slide" Target="slides/slide9.xml"/><Relationship Id="rId58" Type="http://schemas.openxmlformats.org/officeDocument/2006/relationships/font" Target="fonts/Gill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9503899eb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9503899eb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46082e6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46082e6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646082e6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646082e6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46082e64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46082e64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ab5e9159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ab5e9159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932cc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932cc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932cc2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932cc2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932cc2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d932cc2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afb73d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afb73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d932cc2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d932cc2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932cc2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932cc2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530c40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530c40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d932cc23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d932cc23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932cc23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932cc23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932cc2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932cc2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932cc23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932cc23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d932cc23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d932cc23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32cc23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32cc23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d932cc23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d932cc23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32cc23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32cc23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7afb73d7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7afb73d7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d932cc23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d932cc23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e530c40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e530c40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d932cc23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d932cc23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d932cc23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d932cc23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d932cc23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d932cc23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d932cc23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d932cc23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d932cc23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d932cc23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d932cc23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d932cc23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7afb73d7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7afb73d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d932cc23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d932cc23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932cc2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d932cc2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932cc23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d932cc23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530c40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530c40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d932cc23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d932cc23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d932cc23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d932cc23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530c40d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530c40d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46082e6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46082e6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e530c40d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e530c40d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efa59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efa59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deploys per day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2915816" y="4011910"/>
            <a:ext cx="32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rPr b="1" i="0" lang="fr" sz="24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takima.fr</a:t>
            </a:r>
            <a:endParaRPr b="1" i="0" sz="2400" u="none" cap="none" strike="noStrik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300" y="582088"/>
            <a:ext cx="2981325" cy="29718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32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b="1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ke Away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/>
        </p:nvSpPr>
        <p:spPr>
          <a:xfrm>
            <a:off x="3142800" y="864053"/>
            <a:ext cx="47640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b="1" lang="fr" sz="4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Thank you.</a:t>
            </a:r>
            <a:endParaRPr b="1" sz="4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9" name="Google Shape;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75" y="456825"/>
            <a:ext cx="1990215" cy="19838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520000" dist="95250">
              <a:srgbClr val="000000">
                <a:alpha val="86000"/>
              </a:srgbClr>
            </a:outerShdw>
          </a:effectLst>
        </p:spPr>
      </p:pic>
      <p:sp>
        <p:nvSpPr>
          <p:cNvPr id="50" name="Google Shape;50;p13"/>
          <p:cNvSpPr txBox="1"/>
          <p:nvPr/>
        </p:nvSpPr>
        <p:spPr>
          <a:xfrm>
            <a:off x="5159225" y="1911475"/>
            <a:ext cx="350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lang="fr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Contributors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5701325" y="4234325"/>
            <a:ext cx="36624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Bitter"/>
              <a:buChar char="●"/>
              <a:defRPr i="0" sz="1000" u="none" cap="none" strike="noStrike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667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667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667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667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667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667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667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667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5159225" y="2227075"/>
            <a:ext cx="36624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Bitter"/>
              <a:buChar char="●"/>
              <a:defRPr i="0" sz="1000" u="none" cap="none" strike="noStrike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539679" y="2488111"/>
            <a:ext cx="47640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lang="fr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See also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94500" y="2902350"/>
            <a:ext cx="46092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Bitter"/>
              <a:buChar char="●"/>
              <a:defRPr i="0" sz="1200" u="none" cap="none" strike="noStrike">
                <a:solidFill>
                  <a:srgbClr val="F1C23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●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●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4901650" y="4192575"/>
            <a:ext cx="1273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Mentors</a:t>
            </a: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39675" y="3741175"/>
            <a:ext cx="183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Give us feedback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9674" y="4149500"/>
            <a:ext cx="1911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t/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39675" y="4144750"/>
            <a:ext cx="3916500" cy="4791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1C23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 1">
  <p:cSld name="CUSTOM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42800" y="864053"/>
            <a:ext cx="47640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b="1" lang="fr" sz="4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Thank you.</a:t>
            </a:r>
            <a:endParaRPr b="1" sz="4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675" y="456825"/>
            <a:ext cx="1990215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159225" y="1911475"/>
            <a:ext cx="350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lang="fr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Contributors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701325" y="4234325"/>
            <a:ext cx="36624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Bitter"/>
              <a:buChar char="●"/>
              <a:defRPr i="0" sz="1000" u="none" cap="none" strike="noStrike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667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667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667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667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667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667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667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667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159225" y="2227075"/>
            <a:ext cx="36624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Bitter"/>
              <a:buChar char="●"/>
              <a:defRPr i="0" sz="1000" u="none" cap="none" strike="noStrike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○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■"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539679" y="2488111"/>
            <a:ext cx="47640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 Regular"/>
              <a:buNone/>
            </a:pPr>
            <a:r>
              <a:rPr lang="fr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See also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6" name="Google Shape;66;p14"/>
          <p:cNvSpPr txBox="1"/>
          <p:nvPr>
            <p:ph idx="3" type="body"/>
          </p:nvPr>
        </p:nvSpPr>
        <p:spPr>
          <a:xfrm>
            <a:off x="694500" y="2902350"/>
            <a:ext cx="46092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Bitter"/>
              <a:buChar char="●"/>
              <a:defRPr i="0" sz="1200" u="none" cap="none" strike="noStrike">
                <a:solidFill>
                  <a:srgbClr val="F1C23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●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●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○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itter"/>
              <a:buChar char="■"/>
              <a:defRPr i="0" sz="1200" u="none" cap="none" strike="noStrike"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67" name="Google Shape;67;p14"/>
          <p:cNvSpPr txBox="1"/>
          <p:nvPr/>
        </p:nvSpPr>
        <p:spPr>
          <a:xfrm>
            <a:off x="4901650" y="4192575"/>
            <a:ext cx="1273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Mentors</a:t>
            </a: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39675" y="3741175"/>
            <a:ext cx="183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Give us feedback : 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39674" y="4149500"/>
            <a:ext cx="1911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Regular"/>
              <a:buNone/>
            </a:pPr>
            <a:r>
              <a:t/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539675" y="4144750"/>
            <a:ext cx="3916500" cy="4791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1C23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 constructio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1359711" y="4710923"/>
            <a:ext cx="6449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Bitter"/>
              <a:buNone/>
            </a:pPr>
            <a:r>
              <a:rPr b="0" i="0" lang="fr" sz="10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This Slide Deck is closed-source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Bitter"/>
              <a:buNone/>
            </a:pPr>
            <a:r>
              <a:rPr b="0" i="0" lang="fr" sz="10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© Copyright </a:t>
            </a:r>
            <a:r>
              <a:rPr lang="fr" sz="10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2020</a:t>
            </a:r>
            <a:r>
              <a:rPr b="0" i="0" lang="fr" sz="10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 Takima all rights reserved</a:t>
            </a:r>
            <a:endParaRPr b="0" i="0" sz="1000" u="none" cap="none" strike="noStrike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0" i="0" sz="4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143000" y="270153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A9A9A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9A9A9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374" y="3944475"/>
            <a:ext cx="709525" cy="70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nk to gitlab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143000" y="270153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E691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374" y="3944475"/>
            <a:ext cx="709525" cy="7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25" y="2550725"/>
            <a:ext cx="1059175" cy="10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1295400" y="99417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Enough speaking. </a:t>
            </a:r>
            <a:endParaRPr sz="4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Take me to the </a:t>
            </a:r>
            <a:r>
              <a:rPr b="1" lang="fr" sz="4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code</a:t>
            </a:r>
            <a:r>
              <a:rPr lang="fr" sz="4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 !</a:t>
            </a:r>
            <a:endParaRPr sz="4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0" i="0" sz="4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itle and PROS / CONS">
  <p:cSld name="OBJECT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628650" y="654500"/>
            <a:ext cx="79632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D96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D966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611550" y="2834525"/>
            <a:ext cx="79803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D96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D966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itle no Content">
  <p:cSld name="Body Title n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 list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28650" y="654500"/>
            <a:ext cx="3609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4266525" y="654500"/>
            <a:ext cx="4248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2.jpg"/><Relationship Id="rId2" Type="http://schemas.openxmlformats.org/officeDocument/2006/relationships/image" Target="../media/image33.png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9920" y="4706886"/>
            <a:ext cx="9163800" cy="4572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171450" rotWithShape="0" algn="bl" dir="16260000" dist="104775">
              <a:srgbClr val="000000">
                <a:alpha val="79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177917" y="4798526"/>
            <a:ext cx="93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Bitter"/>
              <a:buNone/>
            </a:pPr>
            <a:fld id="{00000000-1234-1234-1234-123412341234}" type="slidenum">
              <a:rPr b="0" i="0" lang="fr" sz="16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‹#›</a:t>
            </a:fld>
            <a:endParaRPr b="0" i="0" sz="1600" u="none" cap="none" strike="noStrike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-2822322">
            <a:off x="4782397" y="921743"/>
            <a:ext cx="5839854" cy="300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755397" y="4650150"/>
            <a:ext cx="494475" cy="4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9325" y="4798525"/>
            <a:ext cx="639453" cy="27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docker.com/develop/dev-best-practices/#how-to-keep-your-images-small" TargetMode="External"/><Relationship Id="rId4" Type="http://schemas.openxmlformats.org/officeDocument/2006/relationships/hyperlink" Target="https://docs.docker.com/engine/userguide/eng-image/dockerfile_best-practic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hub.docker.com/search?q=&amp;type=imag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docker.com/why-docker" TargetMode="External"/><Relationship Id="rId4" Type="http://schemas.openxmlformats.org/officeDocument/2006/relationships/hyperlink" Target="https://www.docker.com/why-docker" TargetMode="External"/><Relationship Id="rId5" Type="http://schemas.openxmlformats.org/officeDocument/2006/relationships/hyperlink" Target="https://docs.docker.com/" TargetMode="External"/><Relationship Id="rId6" Type="http://schemas.openxmlformats.org/officeDocument/2006/relationships/hyperlink" Target="https://docs.docker.com/" TargetMode="External"/><Relationship Id="rId7" Type="http://schemas.openxmlformats.org/officeDocument/2006/relationships/hyperlink" Target="https://docs.docker.com/" TargetMode="External"/><Relationship Id="rId8" Type="http://schemas.openxmlformats.org/officeDocument/2006/relationships/hyperlink" Target="https://roadmap.sh/devop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28650" y="654500"/>
            <a:ext cx="37788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3 main principles 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Constant value stream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Feedback loop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Culture of experimentation and learning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Using: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Automation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CI/CD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Monitoring and logs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Everything as code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...</a:t>
            </a:r>
            <a:endParaRPr/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 ? Ops ? DevOps ?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375" y="1504625"/>
            <a:ext cx="467730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Devops - how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new friends :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Devops : how ?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096" y="1824632"/>
            <a:ext cx="3082679" cy="15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850" y="3035669"/>
            <a:ext cx="17621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1160075" y="2016150"/>
            <a:ext cx="1762200" cy="5556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Github</a:t>
            </a:r>
            <a:r>
              <a:rPr b="1" lang="fr" sz="1800">
                <a:solidFill>
                  <a:srgbClr val="FFFFFF"/>
                </a:solidFill>
              </a:rPr>
              <a:t>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1454175" y="3545600"/>
            <a:ext cx="1762200" cy="5556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Docker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7135625" y="3691275"/>
            <a:ext cx="1762200" cy="5556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Ansible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6869625" y="1835625"/>
            <a:ext cx="1762200" cy="5556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Sonarcloud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500" y="3247900"/>
            <a:ext cx="1432275" cy="9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3860750" y="1083725"/>
            <a:ext cx="1762200" cy="5556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Travis CI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650" y="267375"/>
            <a:ext cx="1208525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25" y="1252713"/>
            <a:ext cx="889700" cy="8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4600" y="1121175"/>
            <a:ext cx="1686150" cy="14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Take away :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810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DevOps is a movement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To help collaborations between teams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To build resilient production apps</a:t>
            </a:r>
            <a:endParaRPr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Based on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craftsmanship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automation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sharing</a:t>
            </a:r>
            <a:endParaRPr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Lots of tools to the rescue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idx="1" type="subTitle"/>
          </p:nvPr>
        </p:nvSpPr>
        <p:spPr>
          <a:xfrm>
            <a:off x="1143000" y="1133251"/>
            <a:ext cx="6858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Put your application into containers</a:t>
            </a:r>
            <a:endParaRPr/>
          </a:p>
        </p:txBody>
      </p:sp>
      <p:sp>
        <p:nvSpPr>
          <p:cNvPr id="210" name="Google Shape;210;p28"/>
          <p:cNvSpPr txBox="1"/>
          <p:nvPr>
            <p:ph type="ctrTitle"/>
          </p:nvPr>
        </p:nvSpPr>
        <p:spPr>
          <a:xfrm>
            <a:off x="1143000" y="0"/>
            <a:ext cx="6858000" cy="10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8000"/>
            <a:ext cx="9143999" cy="31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… in the land of infrastructures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case</a:t>
            </a:r>
            <a:endParaRPr/>
          </a:p>
        </p:txBody>
      </p:sp>
      <p:grpSp>
        <p:nvGrpSpPr>
          <p:cNvPr id="223" name="Google Shape;223;p30"/>
          <p:cNvGrpSpPr/>
          <p:nvPr/>
        </p:nvGrpSpPr>
        <p:grpSpPr>
          <a:xfrm>
            <a:off x="1545678" y="2538990"/>
            <a:ext cx="1007700" cy="955200"/>
            <a:chOff x="6299878" y="1835440"/>
            <a:chExt cx="1007700" cy="955200"/>
          </a:xfrm>
        </p:grpSpPr>
        <p:sp>
          <p:nvSpPr>
            <p:cNvPr id="224" name="Google Shape;224;p30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0"/>
          <p:cNvGrpSpPr/>
          <p:nvPr/>
        </p:nvGrpSpPr>
        <p:grpSpPr>
          <a:xfrm>
            <a:off x="1482673" y="1406046"/>
            <a:ext cx="1133700" cy="955200"/>
            <a:chOff x="1870373" y="3166546"/>
            <a:chExt cx="1133700" cy="955200"/>
          </a:xfrm>
        </p:grpSpPr>
        <p:sp>
          <p:nvSpPr>
            <p:cNvPr id="227" name="Google Shape;227;p30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0"/>
          <p:cNvSpPr txBox="1"/>
          <p:nvPr>
            <p:ph idx="2" type="body"/>
          </p:nvPr>
        </p:nvSpPr>
        <p:spPr>
          <a:xfrm>
            <a:off x="620100" y="654500"/>
            <a:ext cx="79803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Simple 3-Tiers application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2" type="body"/>
          </p:nvPr>
        </p:nvSpPr>
        <p:spPr>
          <a:xfrm>
            <a:off x="2616375" y="1440400"/>
            <a:ext cx="5613600" cy="3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An HTTP server for your website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A Java application for your API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A PostgreSQL database for persistence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30"/>
          <p:cNvGrpSpPr/>
          <p:nvPr/>
        </p:nvGrpSpPr>
        <p:grpSpPr>
          <a:xfrm>
            <a:off x="1545687" y="3671951"/>
            <a:ext cx="1007700" cy="955500"/>
            <a:chOff x="7600537" y="1835301"/>
            <a:chExt cx="1007700" cy="955500"/>
          </a:xfrm>
        </p:grpSpPr>
        <p:sp>
          <p:nvSpPr>
            <p:cNvPr id="232" name="Google Shape;232;p30"/>
            <p:cNvSpPr/>
            <p:nvPr/>
          </p:nvSpPr>
          <p:spPr>
            <a:xfrm rot="-1023">
              <a:off x="7600537" y="1835451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73461" y="1905337"/>
              <a:ext cx="461660" cy="565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775" y="3930800"/>
            <a:ext cx="867500" cy="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2" type="body"/>
          </p:nvPr>
        </p:nvSpPr>
        <p:spPr>
          <a:xfrm>
            <a:off x="620100" y="654500"/>
            <a:ext cx="7980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✘"/>
            </a:pPr>
            <a:r>
              <a:rPr lang="fr"/>
              <a:t>with multiple backend </a:t>
            </a:r>
            <a:endParaRPr/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SzPts val="1500"/>
              <a:buChar char="■"/>
            </a:pPr>
            <a:r>
              <a:rPr lang="fr"/>
              <a:t>with multiple languages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✘"/>
            </a:pPr>
            <a:r>
              <a:rPr lang="fr"/>
              <a:t>with a lot of config</a:t>
            </a:r>
            <a:endParaRPr/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SzPts val="1500"/>
              <a:buChar char="■"/>
            </a:pPr>
            <a:r>
              <a:rPr lang="fr"/>
              <a:t>http servers, SSL certs, firewalls, LDAP, …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✘"/>
            </a:pPr>
            <a:r>
              <a:rPr lang="fr"/>
              <a:t>… and harder to (re)deploy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✘"/>
            </a:pPr>
            <a:r>
              <a:rPr b="1" lang="fr"/>
              <a:t>no process isolation</a:t>
            </a:r>
            <a:endParaRPr b="1"/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SzPts val="1500"/>
              <a:buChar char="■"/>
            </a:pPr>
            <a:r>
              <a:rPr lang="fr"/>
              <a:t>bad for security &amp; resiliency*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1601800"/>
            <a:ext cx="2786100" cy="27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1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244" name="Google Shape;244;p31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31"/>
          <p:cNvGrpSpPr/>
          <p:nvPr/>
        </p:nvGrpSpPr>
        <p:grpSpPr>
          <a:xfrm>
            <a:off x="6841723" y="3143721"/>
            <a:ext cx="1133700" cy="955200"/>
            <a:chOff x="1870373" y="3166546"/>
            <a:chExt cx="1133700" cy="955200"/>
          </a:xfrm>
        </p:grpSpPr>
        <p:sp>
          <p:nvSpPr>
            <p:cNvPr id="247" name="Google Shape;247;p31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8" name="Google Shape;24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31"/>
          <p:cNvGrpSpPr/>
          <p:nvPr/>
        </p:nvGrpSpPr>
        <p:grpSpPr>
          <a:xfrm>
            <a:off x="7491662" y="1835301"/>
            <a:ext cx="1007700" cy="955500"/>
            <a:chOff x="1545687" y="3671951"/>
            <a:chExt cx="1007700" cy="955500"/>
          </a:xfrm>
        </p:grpSpPr>
        <p:grpSp>
          <p:nvGrpSpPr>
            <p:cNvPr id="250" name="Google Shape;250;p31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251" name="Google Shape;251;p31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2" name="Google Shape;252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3" name="Google Shape;25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2" type="body"/>
          </p:nvPr>
        </p:nvSpPr>
        <p:spPr>
          <a:xfrm>
            <a:off x="620100" y="654500"/>
            <a:ext cx="7980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bare-metal servers!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0" name="Google Shape;260;p32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2285087" y="2112843"/>
            <a:ext cx="1306782" cy="1375012"/>
            <a:chOff x="338679" y="388515"/>
            <a:chExt cx="1884600" cy="1983000"/>
          </a:xfrm>
        </p:grpSpPr>
        <p:sp>
          <p:nvSpPr>
            <p:cNvPr id="262" name="Google Shape;262;p32"/>
            <p:cNvSpPr/>
            <p:nvPr/>
          </p:nvSpPr>
          <p:spPr>
            <a:xfrm>
              <a:off x="338679" y="388515"/>
              <a:ext cx="1884600" cy="1983000"/>
            </a:xfrm>
            <a:prstGeom prst="ellipse">
              <a:avLst/>
            </a:prstGeom>
            <a:solidFill>
              <a:srgbClr val="B5004B"/>
            </a:solidFill>
            <a:ln>
              <a:noFill/>
            </a:ln>
            <a:effectLst>
              <a:outerShdw blurRad="385763" rotWithShape="0" algn="bl" dir="2700000" dist="1714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263" name="Google Shape;263;p32"/>
            <p:cNvSpPr txBox="1"/>
            <p:nvPr/>
          </p:nvSpPr>
          <p:spPr>
            <a:xfrm>
              <a:off x="760179" y="818415"/>
              <a:ext cx="1041600" cy="112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0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?</a:t>
              </a:r>
              <a:endParaRPr sz="6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264" name="Google Shape;264;p32"/>
          <p:cNvSpPr txBox="1"/>
          <p:nvPr/>
        </p:nvSpPr>
        <p:spPr>
          <a:xfrm>
            <a:off x="2831365" y="1498885"/>
            <a:ext cx="2157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Char char="✘"/>
            </a:pPr>
            <a:r>
              <a:rPr b="1" lang="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CONS?</a:t>
            </a:r>
            <a:endParaRPr b="1" sz="21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21765" y="1498872"/>
            <a:ext cx="26457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Char char="✔"/>
            </a:pPr>
            <a:r>
              <a:rPr b="1" lang="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PROS?</a:t>
            </a:r>
            <a:endParaRPr b="1"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6073176" y="1537550"/>
            <a:ext cx="1461075" cy="1461102"/>
            <a:chOff x="6073176" y="1537550"/>
            <a:chExt cx="1461075" cy="1461102"/>
          </a:xfrm>
        </p:grpSpPr>
        <p:pic>
          <p:nvPicPr>
            <p:cNvPr id="267" name="Google Shape;26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3176" y="1537550"/>
              <a:ext cx="1461075" cy="1461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2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9" name="Google Shape;26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39" y="3057475"/>
            <a:ext cx="1461075" cy="1461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32"/>
          <p:cNvGrpSpPr/>
          <p:nvPr/>
        </p:nvGrpSpPr>
        <p:grpSpPr>
          <a:xfrm>
            <a:off x="6881935" y="3360146"/>
            <a:ext cx="1133700" cy="955200"/>
            <a:chOff x="1870373" y="3166546"/>
            <a:chExt cx="1133700" cy="955200"/>
          </a:xfrm>
        </p:grpSpPr>
        <p:sp>
          <p:nvSpPr>
            <p:cNvPr id="272" name="Google Shape;272;p32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3" name="Google Shape;27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32"/>
          <p:cNvGrpSpPr/>
          <p:nvPr/>
        </p:nvGrpSpPr>
        <p:grpSpPr>
          <a:xfrm>
            <a:off x="7373839" y="1537550"/>
            <a:ext cx="1461075" cy="1461102"/>
            <a:chOff x="7373839" y="1537550"/>
            <a:chExt cx="1461075" cy="1461102"/>
          </a:xfrm>
        </p:grpSpPr>
        <p:pic>
          <p:nvPicPr>
            <p:cNvPr id="275" name="Google Shape;27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68920" y="2228318"/>
              <a:ext cx="870741" cy="450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2"/>
            <p:cNvGrpSpPr/>
            <p:nvPr/>
          </p:nvGrpSpPr>
          <p:grpSpPr>
            <a:xfrm>
              <a:off x="7373839" y="1537550"/>
              <a:ext cx="1461075" cy="1461102"/>
              <a:chOff x="7373839" y="1537550"/>
              <a:chExt cx="1461075" cy="1461102"/>
            </a:xfrm>
          </p:grpSpPr>
          <p:pic>
            <p:nvPicPr>
              <p:cNvPr id="277" name="Google Shape;277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73839" y="1537550"/>
                <a:ext cx="1461075" cy="1461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32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" name="Google Shape;280;p32"/>
          <p:cNvGrpSpPr/>
          <p:nvPr/>
        </p:nvGrpSpPr>
        <p:grpSpPr>
          <a:xfrm>
            <a:off x="7600549" y="1826876"/>
            <a:ext cx="1007700" cy="955500"/>
            <a:chOff x="1545687" y="3671951"/>
            <a:chExt cx="1007700" cy="955500"/>
          </a:xfrm>
        </p:grpSpPr>
        <p:grpSp>
          <p:nvGrpSpPr>
            <p:cNvPr id="281" name="Google Shape;281;p32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282" name="Google Shape;282;p32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3" name="Google Shape;283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4" name="Google Shape;284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0" name="Google Shape;290;p33"/>
          <p:cNvSpPr txBox="1"/>
          <p:nvPr>
            <p:ph idx="2" type="body"/>
          </p:nvPr>
        </p:nvSpPr>
        <p:spPr>
          <a:xfrm>
            <a:off x="620100" y="654500"/>
            <a:ext cx="7980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bare-metal servers!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Char char="✔"/>
            </a:pPr>
            <a:r>
              <a:rPr lang="fr">
                <a:solidFill>
                  <a:srgbClr val="93C47D"/>
                </a:solidFill>
              </a:rPr>
              <a:t>Great performance</a:t>
            </a:r>
            <a:endParaRPr>
              <a:solidFill>
                <a:srgbClr val="93C47D"/>
              </a:solidFill>
            </a:endParaRPr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Char char="✔"/>
            </a:pPr>
            <a:r>
              <a:rPr lang="fr">
                <a:solidFill>
                  <a:srgbClr val="93C47D"/>
                </a:solidFill>
              </a:rPr>
              <a:t>Perfect process isolation</a:t>
            </a:r>
            <a:endParaRPr>
              <a:solidFill>
                <a:srgbClr val="93C47D"/>
              </a:solidFill>
            </a:endParaRPr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✘"/>
            </a:pPr>
            <a:r>
              <a:rPr lang="fr"/>
              <a:t>Costly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✘"/>
            </a:pPr>
            <a:r>
              <a:rPr lang="fr"/>
              <a:t>Harder to deploy and manage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6073176" y="1537550"/>
            <a:ext cx="1461075" cy="1461102"/>
            <a:chOff x="6073176" y="1537550"/>
            <a:chExt cx="1461075" cy="1461102"/>
          </a:xfrm>
        </p:grpSpPr>
        <p:pic>
          <p:nvPicPr>
            <p:cNvPr id="293" name="Google Shape;29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3176" y="1537550"/>
              <a:ext cx="1461075" cy="1461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3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5" name="Google Shape;29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39" y="3057475"/>
            <a:ext cx="1461075" cy="146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8920" y="2228318"/>
            <a:ext cx="870741" cy="450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3"/>
          <p:cNvGrpSpPr/>
          <p:nvPr/>
        </p:nvGrpSpPr>
        <p:grpSpPr>
          <a:xfrm>
            <a:off x="7373839" y="1537550"/>
            <a:ext cx="1461075" cy="1461102"/>
            <a:chOff x="7373839" y="1537550"/>
            <a:chExt cx="1461075" cy="1461102"/>
          </a:xfrm>
        </p:grpSpPr>
        <p:pic>
          <p:nvPicPr>
            <p:cNvPr id="299" name="Google Shape;2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73839" y="1537550"/>
              <a:ext cx="1461075" cy="1461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3"/>
            <p:cNvSpPr/>
            <p:nvPr/>
          </p:nvSpPr>
          <p:spPr>
            <a:xfrm rot="-1023">
              <a:off x="7600537" y="1835451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1" name="Google Shape;30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73461" y="1905337"/>
              <a:ext cx="461660" cy="565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3"/>
          <p:cNvGrpSpPr/>
          <p:nvPr/>
        </p:nvGrpSpPr>
        <p:grpSpPr>
          <a:xfrm>
            <a:off x="6881935" y="3373671"/>
            <a:ext cx="1133700" cy="955200"/>
            <a:chOff x="1870373" y="3166546"/>
            <a:chExt cx="1133700" cy="955200"/>
          </a:xfrm>
        </p:grpSpPr>
        <p:sp>
          <p:nvSpPr>
            <p:cNvPr id="303" name="Google Shape;303;p33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4" name="Google Shape;30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33"/>
          <p:cNvGrpSpPr/>
          <p:nvPr/>
        </p:nvGrpSpPr>
        <p:grpSpPr>
          <a:xfrm>
            <a:off x="7600449" y="1826876"/>
            <a:ext cx="1007700" cy="955500"/>
            <a:chOff x="1545687" y="3671951"/>
            <a:chExt cx="1007700" cy="955500"/>
          </a:xfrm>
        </p:grpSpPr>
        <p:grpSp>
          <p:nvGrpSpPr>
            <p:cNvPr id="306" name="Google Shape;306;p33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307" name="Google Shape;307;p33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8" name="Google Shape;308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9" name="Google Shape;309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375" y="8504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625" y="8504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6"/>
          <p:cNvSpPr txBox="1"/>
          <p:nvPr/>
        </p:nvSpPr>
        <p:spPr>
          <a:xfrm>
            <a:off x="1406925" y="3105800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Alexandre Nunesse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anunesse@takima.fr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688175" y="3083775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Benjamin Legros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blegros@takima.fr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5" name="Google Shape;315;p34"/>
          <p:cNvSpPr txBox="1"/>
          <p:nvPr>
            <p:ph idx="2" type="body"/>
          </p:nvPr>
        </p:nvSpPr>
        <p:spPr>
          <a:xfrm>
            <a:off x="620100" y="654500"/>
            <a:ext cx="7980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 strike="sngStrike"/>
              <a:t>Put things in bare-metal servers!</a:t>
            </a:r>
            <a:endParaRPr strike="sngStrike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VMs*.</a:t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62184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1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6872416" y="3039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3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75138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2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20" name="Google Shape;320;p34"/>
          <p:cNvGrpSpPr/>
          <p:nvPr/>
        </p:nvGrpSpPr>
        <p:grpSpPr>
          <a:xfrm>
            <a:off x="2285087" y="2646243"/>
            <a:ext cx="1306782" cy="1375012"/>
            <a:chOff x="338679" y="388515"/>
            <a:chExt cx="1884600" cy="1983000"/>
          </a:xfrm>
        </p:grpSpPr>
        <p:sp>
          <p:nvSpPr>
            <p:cNvPr id="321" name="Google Shape;321;p34"/>
            <p:cNvSpPr/>
            <p:nvPr/>
          </p:nvSpPr>
          <p:spPr>
            <a:xfrm>
              <a:off x="338679" y="388515"/>
              <a:ext cx="1884600" cy="1983000"/>
            </a:xfrm>
            <a:prstGeom prst="ellipse">
              <a:avLst/>
            </a:prstGeom>
            <a:solidFill>
              <a:srgbClr val="B5004B"/>
            </a:solidFill>
            <a:ln>
              <a:noFill/>
            </a:ln>
            <a:effectLst>
              <a:outerShdw blurRad="385763" rotWithShape="0" algn="bl" dir="2700000" dist="1714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22" name="Google Shape;322;p34"/>
            <p:cNvSpPr txBox="1"/>
            <p:nvPr/>
          </p:nvSpPr>
          <p:spPr>
            <a:xfrm>
              <a:off x="760179" y="818415"/>
              <a:ext cx="1041600" cy="112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0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?</a:t>
              </a:r>
              <a:endParaRPr sz="6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324" name="Google Shape;324;p34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5" name="Google Shape;32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34"/>
          <p:cNvSpPr txBox="1"/>
          <p:nvPr/>
        </p:nvSpPr>
        <p:spPr>
          <a:xfrm>
            <a:off x="621765" y="2108472"/>
            <a:ext cx="26457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Char char="✔"/>
            </a:pPr>
            <a:r>
              <a:rPr b="1" lang="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PROS?</a:t>
            </a:r>
            <a:endParaRPr b="1"/>
          </a:p>
        </p:txBody>
      </p:sp>
      <p:sp>
        <p:nvSpPr>
          <p:cNvPr id="327" name="Google Shape;327;p34"/>
          <p:cNvSpPr txBox="1"/>
          <p:nvPr/>
        </p:nvSpPr>
        <p:spPr>
          <a:xfrm>
            <a:off x="694675" y="4737050"/>
            <a:ext cx="3140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*VM: Virtual Machine</a:t>
            </a:r>
            <a:endParaRPr sz="12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328" name="Google Shape;328;p34"/>
          <p:cNvGrpSpPr/>
          <p:nvPr/>
        </p:nvGrpSpPr>
        <p:grpSpPr>
          <a:xfrm>
            <a:off x="6898823" y="3378521"/>
            <a:ext cx="1133700" cy="955200"/>
            <a:chOff x="1870373" y="3166546"/>
            <a:chExt cx="1133700" cy="955200"/>
          </a:xfrm>
        </p:grpSpPr>
        <p:sp>
          <p:nvSpPr>
            <p:cNvPr id="329" name="Google Shape;329;p34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34"/>
          <p:cNvGrpSpPr/>
          <p:nvPr/>
        </p:nvGrpSpPr>
        <p:grpSpPr>
          <a:xfrm>
            <a:off x="7603287" y="1835301"/>
            <a:ext cx="1007700" cy="955500"/>
            <a:chOff x="1545687" y="3671951"/>
            <a:chExt cx="1007700" cy="955500"/>
          </a:xfrm>
        </p:grpSpPr>
        <p:grpSp>
          <p:nvGrpSpPr>
            <p:cNvPr id="332" name="Google Shape;332;p34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333" name="Google Shape;333;p34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34" name="Google Shape;334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5" name="Google Shape;33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upon a time...</a:t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62184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1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6872416" y="3039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3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35"/>
          <p:cNvSpPr/>
          <p:nvPr/>
        </p:nvSpPr>
        <p:spPr>
          <a:xfrm>
            <a:off x="75138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2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5" name="Google Shape;345;p35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346" name="Google Shape;346;p35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620100" y="661350"/>
            <a:ext cx="5334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 strike="sngStrike"/>
              <a:t>Put things in bare-metal servers!</a:t>
            </a:r>
            <a:endParaRPr strike="sngStrike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VMs*.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Everything in a single package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Configure once, redeploy everywhere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No conflicting tools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ie: python2 + python3, JRE versions, …</a:t>
            </a:r>
            <a:endParaRPr sz="1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Great process isolation</a:t>
            </a:r>
            <a:endParaRPr/>
          </a:p>
        </p:txBody>
      </p:sp>
      <p:grpSp>
        <p:nvGrpSpPr>
          <p:cNvPr id="349" name="Google Shape;349;p35"/>
          <p:cNvGrpSpPr/>
          <p:nvPr/>
        </p:nvGrpSpPr>
        <p:grpSpPr>
          <a:xfrm>
            <a:off x="6898823" y="3378521"/>
            <a:ext cx="1133700" cy="955200"/>
            <a:chOff x="1870373" y="3166546"/>
            <a:chExt cx="1133700" cy="955200"/>
          </a:xfrm>
        </p:grpSpPr>
        <p:sp>
          <p:nvSpPr>
            <p:cNvPr id="350" name="Google Shape;350;p35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1" name="Google Shape;35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35"/>
          <p:cNvGrpSpPr/>
          <p:nvPr/>
        </p:nvGrpSpPr>
        <p:grpSpPr>
          <a:xfrm>
            <a:off x="7603287" y="1854226"/>
            <a:ext cx="1007700" cy="955500"/>
            <a:chOff x="1545687" y="3671951"/>
            <a:chExt cx="1007700" cy="955500"/>
          </a:xfrm>
        </p:grpSpPr>
        <p:grpSp>
          <p:nvGrpSpPr>
            <p:cNvPr id="353" name="Google Shape;353;p35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354" name="Google Shape;354;p35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5" name="Google Shape;355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6" name="Google Shape;356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</a:t>
            </a:r>
            <a:endParaRPr/>
          </a:p>
        </p:txBody>
      </p:sp>
      <p:sp>
        <p:nvSpPr>
          <p:cNvPr id="362" name="Google Shape;362;p3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Why 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Why ?</a:t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62184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1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6872416" y="3039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3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75138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2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2" name="Google Shape;372;p37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373" name="Google Shape;373;p37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37"/>
          <p:cNvSpPr txBox="1"/>
          <p:nvPr>
            <p:ph idx="1" type="body"/>
          </p:nvPr>
        </p:nvSpPr>
        <p:spPr>
          <a:xfrm>
            <a:off x="620100" y="661350"/>
            <a:ext cx="5262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 strike="sngStrike"/>
              <a:t>Put things in bare-metal servers!</a:t>
            </a:r>
            <a:endParaRPr strike="sngStrike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VMs*.</a:t>
            </a:r>
            <a:endParaRPr/>
          </a:p>
        </p:txBody>
      </p:sp>
      <p:grpSp>
        <p:nvGrpSpPr>
          <p:cNvPr id="376" name="Google Shape;376;p37"/>
          <p:cNvGrpSpPr/>
          <p:nvPr/>
        </p:nvGrpSpPr>
        <p:grpSpPr>
          <a:xfrm>
            <a:off x="2285087" y="2646243"/>
            <a:ext cx="1306782" cy="1375012"/>
            <a:chOff x="338679" y="388515"/>
            <a:chExt cx="1884600" cy="1983000"/>
          </a:xfrm>
        </p:grpSpPr>
        <p:sp>
          <p:nvSpPr>
            <p:cNvPr id="377" name="Google Shape;377;p37"/>
            <p:cNvSpPr/>
            <p:nvPr/>
          </p:nvSpPr>
          <p:spPr>
            <a:xfrm>
              <a:off x="338679" y="388515"/>
              <a:ext cx="1884600" cy="1983000"/>
            </a:xfrm>
            <a:prstGeom prst="ellipse">
              <a:avLst/>
            </a:prstGeom>
            <a:solidFill>
              <a:srgbClr val="B5004B"/>
            </a:solidFill>
            <a:ln>
              <a:noFill/>
            </a:ln>
            <a:effectLst>
              <a:outerShdw blurRad="385763" rotWithShape="0" algn="bl" dir="2700000" dist="1714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78" name="Google Shape;378;p37"/>
            <p:cNvSpPr txBox="1"/>
            <p:nvPr/>
          </p:nvSpPr>
          <p:spPr>
            <a:xfrm>
              <a:off x="760179" y="818415"/>
              <a:ext cx="1041600" cy="112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0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?</a:t>
              </a:r>
              <a:endParaRPr sz="6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379" name="Google Shape;379;p37"/>
          <p:cNvSpPr txBox="1"/>
          <p:nvPr/>
        </p:nvSpPr>
        <p:spPr>
          <a:xfrm>
            <a:off x="697765" y="2108485"/>
            <a:ext cx="2157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Char char="✘"/>
            </a:pPr>
            <a:r>
              <a:rPr b="1" lang="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CONS?</a:t>
            </a:r>
            <a:endParaRPr b="1" sz="21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380" name="Google Shape;380;p37"/>
          <p:cNvGrpSpPr/>
          <p:nvPr/>
        </p:nvGrpSpPr>
        <p:grpSpPr>
          <a:xfrm>
            <a:off x="6898823" y="3378521"/>
            <a:ext cx="1133700" cy="955200"/>
            <a:chOff x="1870373" y="3166546"/>
            <a:chExt cx="1133700" cy="955200"/>
          </a:xfrm>
        </p:grpSpPr>
        <p:sp>
          <p:nvSpPr>
            <p:cNvPr id="381" name="Google Shape;381;p37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2" name="Google Shape;38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37"/>
          <p:cNvGrpSpPr/>
          <p:nvPr/>
        </p:nvGrpSpPr>
        <p:grpSpPr>
          <a:xfrm>
            <a:off x="7603287" y="1835301"/>
            <a:ext cx="1007700" cy="955500"/>
            <a:chOff x="1545687" y="3671951"/>
            <a:chExt cx="1007700" cy="955500"/>
          </a:xfrm>
        </p:grpSpPr>
        <p:grpSp>
          <p:nvGrpSpPr>
            <p:cNvPr id="384" name="Google Shape;384;p37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385" name="Google Shape;385;p37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6" name="Google Shape;386;p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7" name="Google Shape;387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Why ?</a:t>
            </a:r>
            <a:endParaRPr/>
          </a:p>
        </p:txBody>
      </p:sp>
      <p:sp>
        <p:nvSpPr>
          <p:cNvPr id="393" name="Google Shape;393;p38"/>
          <p:cNvSpPr txBox="1"/>
          <p:nvPr>
            <p:ph idx="2" type="body"/>
          </p:nvPr>
        </p:nvSpPr>
        <p:spPr>
          <a:xfrm>
            <a:off x="611550" y="1840625"/>
            <a:ext cx="7980300" cy="19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Setup &amp; maintenance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Performance overhead</a:t>
            </a:r>
            <a:endParaRPr/>
          </a:p>
          <a:p>
            <a:pPr indent="-304800" lvl="2" marL="1371600" rtl="0" algn="l">
              <a:spcBef>
                <a:spcPts val="377"/>
              </a:spcBef>
              <a:spcAft>
                <a:spcPts val="0"/>
              </a:spcAft>
              <a:buSzPts val="1200"/>
              <a:buChar char="•"/>
            </a:pPr>
            <a:r>
              <a:rPr lang="fr" sz="1200"/>
              <a:t>requires beefy hardware</a:t>
            </a:r>
            <a:endParaRPr sz="1200"/>
          </a:p>
          <a:p>
            <a:pPr indent="-304800" lvl="2" marL="1371600" rtl="0" algn="l">
              <a:spcBef>
                <a:spcPts val="377"/>
              </a:spcBef>
              <a:spcAft>
                <a:spcPts val="0"/>
              </a:spcAft>
              <a:buSzPts val="1200"/>
              <a:buChar char="•"/>
            </a:pPr>
            <a:r>
              <a:rPr lang="fr" sz="1200"/>
              <a:t>no resource management</a:t>
            </a:r>
            <a:endParaRPr sz="1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Heavy to store and slow to start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Hard to share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fr" sz="1200"/>
              <a:t>GIT ? FTP ?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fr" sz="1200"/>
              <a:t>need other solutions (ig: Vagrant, Terraform, …)</a:t>
            </a:r>
            <a:endParaRPr sz="1200"/>
          </a:p>
        </p:txBody>
      </p:sp>
      <p:sp>
        <p:nvSpPr>
          <p:cNvPr id="394" name="Google Shape;394;p38"/>
          <p:cNvSpPr/>
          <p:nvPr/>
        </p:nvSpPr>
        <p:spPr>
          <a:xfrm>
            <a:off x="6015525" y="975500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Company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62184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1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6872416" y="3039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3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7513875" y="1515225"/>
            <a:ext cx="1186500" cy="12945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EFEFE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VM 2</a:t>
            </a:r>
            <a:endParaRPr b="1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98" name="Google Shape;398;p38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399" name="Google Shape;399;p38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0" name="Google Shape;40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38"/>
          <p:cNvSpPr txBox="1"/>
          <p:nvPr>
            <p:ph idx="1" type="body"/>
          </p:nvPr>
        </p:nvSpPr>
        <p:spPr>
          <a:xfrm>
            <a:off x="620100" y="661350"/>
            <a:ext cx="5334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Your application is getting complex…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 strike="sngStrike"/>
              <a:t>Put things in bare-metal servers!</a:t>
            </a:r>
            <a:endParaRPr strike="sngStrike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things in VMs*.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6898823" y="3317671"/>
            <a:ext cx="1133700" cy="955200"/>
            <a:chOff x="1870373" y="3166546"/>
            <a:chExt cx="1133700" cy="955200"/>
          </a:xfrm>
        </p:grpSpPr>
        <p:sp>
          <p:nvSpPr>
            <p:cNvPr id="403" name="Google Shape;403;p38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4" name="Google Shape;40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38"/>
          <p:cNvGrpSpPr/>
          <p:nvPr/>
        </p:nvGrpSpPr>
        <p:grpSpPr>
          <a:xfrm>
            <a:off x="7603287" y="1835301"/>
            <a:ext cx="1007700" cy="955500"/>
            <a:chOff x="1545687" y="3671951"/>
            <a:chExt cx="1007700" cy="955500"/>
          </a:xfrm>
        </p:grpSpPr>
        <p:grpSp>
          <p:nvGrpSpPr>
            <p:cNvPr id="406" name="Google Shape;406;p38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407" name="Google Shape;407;p38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8" name="Google Shape;408;p3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9" name="Google Shape;409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</a:t>
            </a:r>
            <a:endParaRPr/>
          </a:p>
        </p:txBody>
      </p:sp>
      <p:sp>
        <p:nvSpPr>
          <p:cNvPr id="415" name="Google Shape;415;p3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>
                <a:solidFill>
                  <a:srgbClr val="D8D8D8"/>
                </a:solidFill>
              </a:rPr>
              <a:t>containers, containers everywhere !</a:t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4711775" y="509975"/>
            <a:ext cx="3416400" cy="34164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120000" dist="123825">
              <a:srgbClr val="000000">
                <a:alpha val="50000"/>
              </a:srgbClr>
            </a:outerShdw>
            <a:reflection blurRad="0" dir="5400000" dist="85725" endA="0" endPos="9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475" y="503675"/>
            <a:ext cx="3429000" cy="3429000"/>
          </a:xfrm>
          <a:prstGeom prst="rect">
            <a:avLst/>
          </a:prstGeom>
          <a:noFill/>
          <a:ln>
            <a:noFill/>
          </a:ln>
          <a:effectLst>
            <a:reflection blurRad="0" dir="5400000" dist="152400" endA="0" endPos="1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docker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Open source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Docker != VM. Docker ≈ lightweight VM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Package application and its dependencies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Isolate processes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One usage = One docker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eg: front-end + back-end + 1 DB = 3 dockers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Build once, ship everywhere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One docker image for all environment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Version Control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Versioned images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975" y="716850"/>
            <a:ext cx="7719575" cy="38576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29" name="Google Shape;429;p41"/>
          <p:cNvSpPr/>
          <p:nvPr/>
        </p:nvSpPr>
        <p:spPr>
          <a:xfrm>
            <a:off x="7687225" y="7654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1155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6131201" y="7654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1" name="Google Shape;431;p41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docker</a:t>
            </a:r>
            <a:endParaRPr/>
          </a:p>
        </p:txBody>
      </p:sp>
      <p:sp>
        <p:nvSpPr>
          <p:cNvPr id="432" name="Google Shape;432;p41"/>
          <p:cNvSpPr txBox="1"/>
          <p:nvPr>
            <p:ph idx="1" type="body"/>
          </p:nvPr>
        </p:nvSpPr>
        <p:spPr>
          <a:xfrm>
            <a:off x="195875" y="2083425"/>
            <a:ext cx="39606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Isolated processes: 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 </a:t>
            </a:r>
            <a:r>
              <a:rPr b="1" lang="fr"/>
              <a:t>Virtual Machines</a:t>
            </a:r>
            <a:endParaRPr b="1"/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500"/>
              <a:buChar char="✘"/>
            </a:pPr>
            <a:r>
              <a:rPr lang="fr">
                <a:solidFill>
                  <a:srgbClr val="E06666"/>
                </a:solidFill>
              </a:rPr>
              <a:t>slow virtual hardware</a:t>
            </a:r>
            <a:endParaRPr>
              <a:solidFill>
                <a:srgbClr val="E06666"/>
              </a:solidFill>
            </a:endParaRPr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500"/>
              <a:buChar char="✘"/>
            </a:pPr>
            <a:r>
              <a:rPr lang="fr">
                <a:solidFill>
                  <a:srgbClr val="E06666"/>
                </a:solidFill>
              </a:rPr>
              <a:t>slow booting up guest OS</a:t>
            </a:r>
            <a:endParaRPr>
              <a:solidFill>
                <a:srgbClr val="E06666"/>
              </a:solidFill>
            </a:endParaRPr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500"/>
              <a:buChar char="✘"/>
            </a:pPr>
            <a:r>
              <a:rPr lang="fr">
                <a:solidFill>
                  <a:srgbClr val="E06666"/>
                </a:solidFill>
              </a:rPr>
              <a:t>lock host’s resources</a:t>
            </a:r>
            <a:endParaRPr>
              <a:solidFill>
                <a:srgbClr val="E06666"/>
              </a:solidFill>
            </a:endParaRPr>
          </a:p>
          <a:p>
            <a:pPr indent="0" lvl="0" marL="9144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3" name="Google Shape;433;p41"/>
          <p:cNvSpPr/>
          <p:nvPr/>
        </p:nvSpPr>
        <p:spPr>
          <a:xfrm>
            <a:off x="6210198" y="11520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 rot="-881888">
            <a:off x="241429" y="7621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/>
          <p:nvPr/>
        </p:nvSpPr>
        <p:spPr>
          <a:xfrm rot="1332951">
            <a:off x="242872" y="6921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193661" y="7045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7" name="Google Shape;437;p41"/>
          <p:cNvSpPr/>
          <p:nvPr/>
        </p:nvSpPr>
        <p:spPr>
          <a:xfrm rot="-875">
            <a:off x="7782096" y="1156369"/>
            <a:ext cx="1178700" cy="3132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6210185" y="15177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9" name="Google Shape;439;p41"/>
          <p:cNvSpPr/>
          <p:nvPr/>
        </p:nvSpPr>
        <p:spPr>
          <a:xfrm rot="-875">
            <a:off x="7782096" y="1517852"/>
            <a:ext cx="1178700" cy="3132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6210185" y="188354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1" name="Google Shape;441;p41"/>
          <p:cNvSpPr/>
          <p:nvPr/>
        </p:nvSpPr>
        <p:spPr>
          <a:xfrm rot="-875">
            <a:off x="7782096" y="1883629"/>
            <a:ext cx="1178700" cy="3132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6210110" y="2249333"/>
            <a:ext cx="1210500" cy="9486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3" name="Google Shape;443;p41"/>
          <p:cNvSpPr/>
          <p:nvPr/>
        </p:nvSpPr>
        <p:spPr>
          <a:xfrm rot="-2625">
            <a:off x="7782096" y="2249784"/>
            <a:ext cx="1178700" cy="9477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4443175" y="34265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4443175" y="39120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5925425" y="11695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7570850" y="1169325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48" name="Google Shape;448;p41"/>
          <p:cNvCxnSpPr>
            <a:stCxn id="436" idx="0"/>
            <a:endCxn id="449" idx="1"/>
          </p:cNvCxnSpPr>
          <p:nvPr/>
        </p:nvCxnSpPr>
        <p:spPr>
          <a:xfrm flipH="1" rot="10800000">
            <a:off x="2135393" y="13177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1"/>
          <p:cNvSpPr/>
          <p:nvPr/>
        </p:nvSpPr>
        <p:spPr>
          <a:xfrm>
            <a:off x="4443163" y="7654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522685" y="11520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1"/>
          <p:cNvSpPr/>
          <p:nvPr/>
        </p:nvSpPr>
        <p:spPr>
          <a:xfrm>
            <a:off x="4521523" y="15178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521523" y="1883622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4521448" y="2249408"/>
            <a:ext cx="1210500" cy="94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369400" y="1169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8525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023000"/>
            <a:ext cx="952895" cy="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300" y="1040521"/>
            <a:ext cx="600899" cy="42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975" y="716850"/>
            <a:ext cx="7719575" cy="38576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63" name="Google Shape;463;p42"/>
          <p:cNvSpPr/>
          <p:nvPr/>
        </p:nvSpPr>
        <p:spPr>
          <a:xfrm>
            <a:off x="7687225" y="7654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1155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6131200" y="7654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docker</a:t>
            </a:r>
            <a:endParaRPr/>
          </a:p>
        </p:txBody>
      </p:sp>
      <p:sp>
        <p:nvSpPr>
          <p:cNvPr id="466" name="Google Shape;466;p42"/>
          <p:cNvSpPr/>
          <p:nvPr/>
        </p:nvSpPr>
        <p:spPr>
          <a:xfrm>
            <a:off x="6210198" y="11520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 rot="-881888">
            <a:off x="241429" y="7621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 rot="1332951">
            <a:off x="242872" y="6921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193661" y="7045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0" name="Google Shape;470;p42"/>
          <p:cNvSpPr/>
          <p:nvPr/>
        </p:nvSpPr>
        <p:spPr>
          <a:xfrm rot="-875">
            <a:off x="7782096" y="1156369"/>
            <a:ext cx="1178700" cy="3132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6210185" y="15177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2" name="Google Shape;472;p42"/>
          <p:cNvSpPr/>
          <p:nvPr/>
        </p:nvSpPr>
        <p:spPr>
          <a:xfrm rot="-875">
            <a:off x="7782096" y="1517852"/>
            <a:ext cx="1178700" cy="3132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443175" y="34265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4443175" y="39120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5925425" y="11695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76" name="Google Shape;476;p42"/>
          <p:cNvCxnSpPr>
            <a:stCxn id="466" idx="3"/>
            <a:endCxn id="470" idx="1"/>
          </p:cNvCxnSpPr>
          <p:nvPr/>
        </p:nvCxnSpPr>
        <p:spPr>
          <a:xfrm>
            <a:off x="7420698" y="1308827"/>
            <a:ext cx="361500" cy="42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7" name="Google Shape;477;p42"/>
          <p:cNvSpPr/>
          <p:nvPr/>
        </p:nvSpPr>
        <p:spPr>
          <a:xfrm>
            <a:off x="7539050" y="118530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78" name="Google Shape;478;p42"/>
          <p:cNvCxnSpPr>
            <a:stCxn id="469" idx="0"/>
            <a:endCxn id="479" idx="1"/>
          </p:cNvCxnSpPr>
          <p:nvPr/>
        </p:nvCxnSpPr>
        <p:spPr>
          <a:xfrm flipH="1" rot="10800000">
            <a:off x="2135393" y="13177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2"/>
          <p:cNvSpPr/>
          <p:nvPr/>
        </p:nvSpPr>
        <p:spPr>
          <a:xfrm>
            <a:off x="4443175" y="7654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b="1" lang="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Google Shape;481;p42"/>
          <p:cNvSpPr/>
          <p:nvPr/>
        </p:nvSpPr>
        <p:spPr>
          <a:xfrm>
            <a:off x="4522685" y="11520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2"/>
          <p:cNvSpPr/>
          <p:nvPr/>
        </p:nvSpPr>
        <p:spPr>
          <a:xfrm>
            <a:off x="4521523" y="15178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4369400" y="1169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83" name="Google Shape;4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8525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10875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>
            <p:ph idx="1" type="body"/>
          </p:nvPr>
        </p:nvSpPr>
        <p:spPr>
          <a:xfrm>
            <a:off x="111450" y="2197125"/>
            <a:ext cx="4118100" cy="24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Isolated processes: 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 strike="sngStrike"/>
              <a:t> </a:t>
            </a:r>
            <a:r>
              <a:rPr b="1" lang="fr" strike="sngStrike"/>
              <a:t>Virtual Machines</a:t>
            </a:r>
            <a:endParaRPr b="1" strike="sngStrike"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 </a:t>
            </a:r>
            <a:r>
              <a:rPr b="1" lang="fr"/>
              <a:t>Containers</a:t>
            </a:r>
            <a:endParaRPr sz="1500">
              <a:solidFill>
                <a:srgbClr val="93C47D"/>
              </a:solidFill>
            </a:endParaRPr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500"/>
              <a:buChar char="✔"/>
            </a:pPr>
            <a:r>
              <a:rPr lang="fr">
                <a:solidFill>
                  <a:srgbClr val="93C47D"/>
                </a:solidFill>
              </a:rPr>
              <a:t>uses host hardware &amp; software (fast)</a:t>
            </a:r>
            <a:endParaRPr>
              <a:solidFill>
                <a:srgbClr val="93C47D"/>
              </a:solidFill>
            </a:endParaRPr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500"/>
              <a:buChar char="✔"/>
            </a:pPr>
            <a:r>
              <a:rPr lang="fr">
                <a:solidFill>
                  <a:srgbClr val="93C47D"/>
                </a:solidFill>
              </a:rPr>
              <a:t>do not boot guest OS (fast)</a:t>
            </a:r>
            <a:endParaRPr>
              <a:solidFill>
                <a:srgbClr val="93C47D"/>
              </a:solidFill>
            </a:endParaRPr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500"/>
              <a:buChar char="✔"/>
            </a:pPr>
            <a:r>
              <a:rPr lang="fr">
                <a:solidFill>
                  <a:srgbClr val="93C47D"/>
                </a:solidFill>
              </a:rPr>
              <a:t>minimal virtualization overhead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443175" y="2315700"/>
            <a:ext cx="4612500" cy="762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Docker engine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300" y="1040521"/>
            <a:ext cx="600899" cy="42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Containers - docker</a:t>
            </a:r>
            <a:endParaRPr/>
          </a:p>
        </p:txBody>
      </p:sp>
      <p:sp>
        <p:nvSpPr>
          <p:cNvPr id="493" name="Google Shape;493;p43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Docker rather than VMs ?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runs processes right on host OS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no virtualization overhead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fast</a:t>
            </a:r>
            <a:endParaRPr/>
          </a:p>
          <a:p>
            <a:pPr indent="-323850" lvl="2" marL="1371600" rtl="0" algn="l">
              <a:spcBef>
                <a:spcPts val="377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start, stop, recreate containers in seconds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emulated process isolation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Dockerfile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Repeatable builds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can be versioned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1 single artifact, deployed everywhere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(binaries, libraries, conf, files …)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998350" y="935175"/>
            <a:ext cx="16176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Lundi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615950" y="935175"/>
            <a:ext cx="16176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Mardi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233550" y="935175"/>
            <a:ext cx="16176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Mercredi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851150" y="935175"/>
            <a:ext cx="16176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Jeudi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7468750" y="935175"/>
            <a:ext cx="16176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Vendredi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18650" y="1295475"/>
            <a:ext cx="779700" cy="14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AM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18650" y="2745975"/>
            <a:ext cx="779700" cy="14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PM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998350" y="2745975"/>
            <a:ext cx="6470400" cy="145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TP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998350" y="1295475"/>
            <a:ext cx="1617600" cy="72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998350" y="2016075"/>
            <a:ext cx="1617600" cy="72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TD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615950" y="1295475"/>
            <a:ext cx="1617600" cy="72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615950" y="2016075"/>
            <a:ext cx="1617600" cy="72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TD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233550" y="1295475"/>
            <a:ext cx="1617600" cy="72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233550" y="2016075"/>
            <a:ext cx="1617600" cy="72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TD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7468750" y="1295487"/>
            <a:ext cx="1617600" cy="1450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Exam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4" name="Google Shape;104;p17"/>
          <p:cNvSpPr/>
          <p:nvPr/>
        </p:nvSpPr>
        <p:spPr>
          <a:xfrm rot="-640187">
            <a:off x="5964833" y="2871577"/>
            <a:ext cx="1390236" cy="36021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itter"/>
                <a:ea typeface="Bitter"/>
                <a:cs typeface="Bitter"/>
                <a:sym typeface="Bitter"/>
              </a:rPr>
              <a:t>Surprise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stuff</a:t>
            </a:r>
            <a:endParaRPr/>
          </a:p>
        </p:txBody>
      </p:sp>
      <p:sp>
        <p:nvSpPr>
          <p:cNvPr id="499" name="Google Shape;499;p44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From images to running containers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5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containers</a:t>
            </a:r>
            <a:endParaRPr/>
          </a:p>
        </p:txBody>
      </p:sp>
      <p:sp>
        <p:nvSpPr>
          <p:cNvPr id="505" name="Google Shape;505;p45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Docker is about containers.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Containers: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are </a:t>
            </a:r>
            <a:r>
              <a:rPr b="1" lang="fr"/>
              <a:t>small</a:t>
            </a:r>
            <a:endParaRPr b="1"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one container = one purpose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minimal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628650" y="3321600"/>
            <a:ext cx="6968400" cy="7137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the latest nginx version in a container with name 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run --name my-nginx nginx:latest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7" name="Google Shape;5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975" y="14780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containers commands</a:t>
            </a:r>
            <a:endParaRPr/>
          </a:p>
        </p:txBody>
      </p:sp>
      <p:sp>
        <p:nvSpPr>
          <p:cNvPr id="513" name="Google Shape;513;p46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>
            <a:off x="611550" y="784525"/>
            <a:ext cx="6741600" cy="39780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nginx container with name my-nginx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nginx -it --name my-nginx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nginx container of version 1.15.8 with name my-nginx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nginx:1.15.8 --name my-nginx -it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in detached mode (not linked to a terminal)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nginx:1.15.8 --name my-nginx -it -d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Stop a running container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my-nginx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Kill a running container (sends a SIGKILL)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my-nginx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Lists all running containers (-a to add those that died)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ps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networks</a:t>
            </a:r>
            <a:endParaRPr/>
          </a:p>
        </p:txBody>
      </p:sp>
      <p:sp>
        <p:nvSpPr>
          <p:cNvPr id="520" name="Google Shape;520;p47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Containers: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communicate together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one application = dozen of containers in a network</a:t>
            </a:r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628650" y="2013225"/>
            <a:ext cx="6968400" cy="17157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network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network create public-net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--name my-nginx --network</a:t>
            </a:r>
            <a:r>
              <a:rPr b="1" lang="fr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public-net nginx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java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--name my-java --network</a:t>
            </a:r>
            <a:r>
              <a:rPr b="1" lang="fr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public-net java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5032650" y="2845175"/>
            <a:ext cx="1152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7"/>
          <p:cNvSpPr/>
          <p:nvPr/>
        </p:nvSpPr>
        <p:spPr>
          <a:xfrm>
            <a:off x="4924591" y="3349015"/>
            <a:ext cx="1152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7"/>
          <p:cNvSpPr/>
          <p:nvPr/>
        </p:nvSpPr>
        <p:spPr>
          <a:xfrm>
            <a:off x="3127650" y="2358415"/>
            <a:ext cx="1152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185" y="110825"/>
            <a:ext cx="384981" cy="38498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816" y="375506"/>
            <a:ext cx="384981" cy="38498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527" name="Google Shape;5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211" y="314660"/>
            <a:ext cx="384981" cy="38498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pic>
      <p:cxnSp>
        <p:nvCxnSpPr>
          <p:cNvPr id="528" name="Google Shape;528;p47"/>
          <p:cNvCxnSpPr>
            <a:stCxn id="525" idx="2"/>
            <a:endCxn id="529" idx="0"/>
          </p:cNvCxnSpPr>
          <p:nvPr/>
        </p:nvCxnSpPr>
        <p:spPr>
          <a:xfrm flipH="1">
            <a:off x="7933676" y="495811"/>
            <a:ext cx="99000" cy="1704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cxnSp>
      <p:cxnSp>
        <p:nvCxnSpPr>
          <p:cNvPr id="530" name="Google Shape;530;p47"/>
          <p:cNvCxnSpPr>
            <a:stCxn id="526" idx="2"/>
            <a:endCxn id="529" idx="0"/>
          </p:cNvCxnSpPr>
          <p:nvPr/>
        </p:nvCxnSpPr>
        <p:spPr>
          <a:xfrm rot="10800000">
            <a:off x="7933606" y="665992"/>
            <a:ext cx="329700" cy="945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cxnSp>
      <p:cxnSp>
        <p:nvCxnSpPr>
          <p:cNvPr id="531" name="Google Shape;531;p47"/>
          <p:cNvCxnSpPr>
            <a:stCxn id="527" idx="2"/>
            <a:endCxn id="529" idx="0"/>
          </p:cNvCxnSpPr>
          <p:nvPr/>
        </p:nvCxnSpPr>
        <p:spPr>
          <a:xfrm flipH="1" rot="10800000">
            <a:off x="7647702" y="666046"/>
            <a:ext cx="285900" cy="336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cxnSp>
      <p:sp>
        <p:nvSpPr>
          <p:cNvPr id="529" name="Google Shape;529;p47"/>
          <p:cNvSpPr/>
          <p:nvPr/>
        </p:nvSpPr>
        <p:spPr>
          <a:xfrm>
            <a:off x="7886875" y="666063"/>
            <a:ext cx="93600" cy="93600"/>
          </a:xfrm>
          <a:prstGeom prst="ellipse">
            <a:avLst/>
          </a:prstGeom>
          <a:solidFill>
            <a:srgbClr val="9FC5E8"/>
          </a:solidFill>
          <a:ln>
            <a:noFill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47"/>
          <p:cNvCxnSpPr>
            <a:stCxn id="529" idx="4"/>
          </p:cNvCxnSpPr>
          <p:nvPr/>
        </p:nvCxnSpPr>
        <p:spPr>
          <a:xfrm>
            <a:off x="7933675" y="759663"/>
            <a:ext cx="158400" cy="2676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cxnSp>
      <p:pic>
        <p:nvPicPr>
          <p:cNvPr id="533" name="Google Shape;5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797" y="870137"/>
            <a:ext cx="384981" cy="38498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images</a:t>
            </a:r>
            <a:endParaRPr/>
          </a:p>
        </p:txBody>
      </p:sp>
      <p:sp>
        <p:nvSpPr>
          <p:cNvPr id="539" name="Google Shape;539;p48"/>
          <p:cNvSpPr txBox="1"/>
          <p:nvPr>
            <p:ph idx="1" type="body"/>
          </p:nvPr>
        </p:nvSpPr>
        <p:spPr>
          <a:xfrm>
            <a:off x="628650" y="654500"/>
            <a:ext cx="42120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B2568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Dockerfile</a:t>
            </a:r>
            <a:r>
              <a:rPr lang="fr"/>
              <a:t> :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put layers on top of other images</a:t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4722275" y="829250"/>
            <a:ext cx="4177200" cy="36285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Base image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ubuntu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18.10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command in the container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(eg: install a dependency)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apt-get install sl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Default program to run when container starts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ENTRYPOINT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“sl”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Default command/args to pass to command above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“.”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“-Fe”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4447">
            <a:off x="7592402" y="290451"/>
            <a:ext cx="796521" cy="980222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542" name="Google Shape;5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6821">
            <a:off x="7744801" y="334775"/>
            <a:ext cx="796523" cy="98022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48">
            <a:off x="7592402" y="182374"/>
            <a:ext cx="796521" cy="980223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544" name="Google Shape;544;p48"/>
          <p:cNvSpPr/>
          <p:nvPr/>
        </p:nvSpPr>
        <p:spPr>
          <a:xfrm>
            <a:off x="4805200" y="2181050"/>
            <a:ext cx="2634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7734125" y="2127200"/>
            <a:ext cx="105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layer 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46" name="Google Shape;546;p48"/>
          <p:cNvSpPr/>
          <p:nvPr/>
        </p:nvSpPr>
        <p:spPr>
          <a:xfrm>
            <a:off x="4805200" y="3168550"/>
            <a:ext cx="2634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547" name="Google Shape;547;p48"/>
          <p:cNvSpPr txBox="1"/>
          <p:nvPr/>
        </p:nvSpPr>
        <p:spPr>
          <a:xfrm>
            <a:off x="7734125" y="3114700"/>
            <a:ext cx="105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layer 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4805200" y="4156050"/>
            <a:ext cx="2634900" cy="26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549" name="Google Shape;549;p48"/>
          <p:cNvSpPr txBox="1"/>
          <p:nvPr/>
        </p:nvSpPr>
        <p:spPr>
          <a:xfrm>
            <a:off x="7734125" y="4102200"/>
            <a:ext cx="105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layer 3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"/>
              <a:t>Images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built with </a:t>
            </a:r>
            <a:r>
              <a:rPr b="1" lang="fr">
                <a:solidFill>
                  <a:srgbClr val="CB2568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Dockerfile</a:t>
            </a:r>
            <a:endParaRPr b="1">
              <a:solidFill>
                <a:srgbClr val="CB2568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“makefile” for docker images</a:t>
            </a:r>
            <a:endParaRPr/>
          </a:p>
        </p:txBody>
      </p:sp>
      <p:sp>
        <p:nvSpPr>
          <p:cNvPr id="555" name="Google Shape;555;p49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images</a:t>
            </a:r>
            <a:endParaRPr/>
          </a:p>
        </p:txBody>
      </p:sp>
      <p:pic>
        <p:nvPicPr>
          <p:cNvPr id="556" name="Google Shape;5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53">
            <a:off x="467291" y="2206105"/>
            <a:ext cx="1621019" cy="1994888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557" name="Google Shape;5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137" y="2634925"/>
            <a:ext cx="1516952" cy="1516952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558" name="Google Shape;558;p49"/>
          <p:cNvSpPr/>
          <p:nvPr/>
        </p:nvSpPr>
        <p:spPr>
          <a:xfrm>
            <a:off x="264450" y="3744775"/>
            <a:ext cx="18804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CB2568"/>
                </a:solidFill>
                <a:latin typeface="Courier New"/>
                <a:ea typeface="Courier New"/>
                <a:cs typeface="Courier New"/>
                <a:sym typeface="Courier New"/>
              </a:rPr>
              <a:t>Dockerfile</a:t>
            </a:r>
            <a:endParaRPr b="1" sz="1800">
              <a:solidFill>
                <a:srgbClr val="CB256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9" name="Google Shape;559;p49"/>
          <p:cNvSpPr/>
          <p:nvPr/>
        </p:nvSpPr>
        <p:spPr>
          <a:xfrm>
            <a:off x="2290413" y="3037300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 rot="-470399">
            <a:off x="433795" y="2328401"/>
            <a:ext cx="1541711" cy="882439"/>
          </a:xfrm>
          <a:prstGeom prst="rect">
            <a:avLst/>
          </a:prstGeom>
          <a:solidFill>
            <a:srgbClr val="000000">
              <a:alpha val="3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java:latest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1" name="Google Shape;561;p49"/>
          <p:cNvSpPr/>
          <p:nvPr/>
        </p:nvSpPr>
        <p:spPr>
          <a:xfrm>
            <a:off x="1441950" y="2631125"/>
            <a:ext cx="24801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&gt;$ </a:t>
            </a:r>
            <a:r>
              <a:rPr b="1" lang="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49"/>
          <p:cNvSpPr/>
          <p:nvPr/>
        </p:nvSpPr>
        <p:spPr>
          <a:xfrm>
            <a:off x="5844013" y="3037300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573" y="2472861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9"/>
          <p:cNvSpPr/>
          <p:nvPr/>
        </p:nvSpPr>
        <p:spPr>
          <a:xfrm>
            <a:off x="3720813" y="4151875"/>
            <a:ext cx="21375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docker image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65" name="Google Shape;565;p49"/>
          <p:cNvSpPr/>
          <p:nvPr/>
        </p:nvSpPr>
        <p:spPr>
          <a:xfrm>
            <a:off x="5350900" y="1182125"/>
            <a:ext cx="2992500" cy="6642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build docker image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-t my-app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p49"/>
          <p:cNvSpPr/>
          <p:nvPr/>
        </p:nvSpPr>
        <p:spPr>
          <a:xfrm>
            <a:off x="6710200" y="4151875"/>
            <a:ext cx="23493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docker container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4447">
            <a:off x="7592402" y="290451"/>
            <a:ext cx="796521" cy="980222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568" name="Google Shape;5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6821">
            <a:off x="7744801" y="334775"/>
            <a:ext cx="796523" cy="98022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569" name="Google Shape;5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48">
            <a:off x="7592402" y="182374"/>
            <a:ext cx="796521" cy="980223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570" name="Google Shape;570;p49"/>
          <p:cNvSpPr/>
          <p:nvPr/>
        </p:nvSpPr>
        <p:spPr>
          <a:xfrm>
            <a:off x="5412675" y="2631125"/>
            <a:ext cx="24801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&gt;$ </a:t>
            </a:r>
            <a:r>
              <a:rPr b="1" lang="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0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- images</a:t>
            </a:r>
            <a:endParaRPr/>
          </a:p>
        </p:txBody>
      </p:sp>
      <p:sp>
        <p:nvSpPr>
          <p:cNvPr id="576" name="Google Shape;576;p50"/>
          <p:cNvSpPr txBox="1"/>
          <p:nvPr>
            <p:ph idx="1" type="body"/>
          </p:nvPr>
        </p:nvSpPr>
        <p:spPr>
          <a:xfrm>
            <a:off x="168725" y="1689300"/>
            <a:ext cx="6039900" cy="23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 sz="2400"/>
              <a:t>Demo - Livecoding</a:t>
            </a:r>
            <a:endParaRPr sz="2400"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 sz="2400"/>
              <a:t>asciiquarium with docker </a:t>
            </a:r>
            <a:endParaRPr sz="2400"/>
          </a:p>
        </p:txBody>
      </p:sp>
      <p:pic>
        <p:nvPicPr>
          <p:cNvPr id="577" name="Google Shape;5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625" y="1104673"/>
            <a:ext cx="4445700" cy="2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Take away</a:t>
            </a:r>
            <a:endParaRPr/>
          </a:p>
        </p:txBody>
      </p:sp>
      <p:sp>
        <p:nvSpPr>
          <p:cNvPr id="583" name="Google Shape;583;p51"/>
          <p:cNvSpPr txBox="1"/>
          <p:nvPr>
            <p:ph idx="1" type="body"/>
          </p:nvPr>
        </p:nvSpPr>
        <p:spPr>
          <a:xfrm>
            <a:off x="628650" y="884150"/>
            <a:ext cx="78867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Start with an appropriate base image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Use official images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Reduce the number of layers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One container = one concern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No unnecessary packages installation (Text Editor …)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Never use latest as a version</a:t>
            </a:r>
            <a:endParaRPr sz="1800"/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Clr>
                <a:srgbClr val="E69138"/>
              </a:buClr>
              <a:buSzPts val="1800"/>
              <a:buChar char="○"/>
            </a:pPr>
            <a:r>
              <a:rPr lang="fr" sz="1800" u="sng">
                <a:solidFill>
                  <a:srgbClr val="E69138"/>
                </a:solidFill>
                <a:hlinkClick r:id="rId3"/>
              </a:rPr>
              <a:t>https://docs.docker.com/develop/dev-best-practices/#how-to-keep-your-images-small</a:t>
            </a:r>
            <a:endParaRPr sz="1800"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753"/>
              </a:spcBef>
              <a:spcAft>
                <a:spcPts val="0"/>
              </a:spcAft>
              <a:buClr>
                <a:srgbClr val="E69138"/>
              </a:buClr>
              <a:buSzPts val="1800"/>
              <a:buChar char="○"/>
            </a:pPr>
            <a:r>
              <a:rPr lang="fr" sz="1800" u="sng">
                <a:solidFill>
                  <a:srgbClr val="E69138"/>
                </a:solidFill>
                <a:hlinkClick r:id="rId4"/>
              </a:rPr>
              <a:t>https://docs.docker.com/engine/userguide/eng-image/dockerfile_best-practices</a:t>
            </a:r>
            <a:endParaRPr sz="18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universe</a:t>
            </a:r>
            <a:endParaRPr/>
          </a:p>
        </p:txBody>
      </p:sp>
      <p:sp>
        <p:nvSpPr>
          <p:cNvPr id="589" name="Google Shape;589;p52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Docker-compose, Docker HUB &amp; co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Manage multiple containers together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build, run, start, stop, repeat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●"/>
            </a:pPr>
            <a:r>
              <a:rPr lang="fr"/>
              <a:t>Declarative YAML Syntax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Services (= containers)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Networks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Volumes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3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universe: Docker compose</a:t>
            </a:r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5121325" y="1873950"/>
            <a:ext cx="3429900" cy="2496900"/>
          </a:xfrm>
          <a:prstGeom prst="roundRect">
            <a:avLst>
              <a:gd fmla="val 2430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docker-compose.yml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‘3’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services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myapp-web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“httpd”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“80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80”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  myapp-api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“java-jre”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myapp-db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“postgres”</a:t>
            </a:r>
            <a:endParaRPr b="1"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101234" y="673450"/>
            <a:ext cx="42069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Compte rendu numérique: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-"/>
            </a:pPr>
            <a:r>
              <a:rPr lang="fr"/>
              <a:t>documentation du projet</a:t>
            </a:r>
            <a:endParaRPr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ts val="1680"/>
              <a:buChar char="-"/>
            </a:pPr>
            <a:r>
              <a:rPr lang="fr"/>
              <a:t>rapport de TP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b="1" lang="fr"/>
              <a:t>ET</a:t>
            </a:r>
            <a:endParaRPr b="1"/>
          </a:p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1092200" y="2853475"/>
            <a:ext cx="42159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/>
              <a:t>Examen écrit QCM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docker images central repository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public place to store docker images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host docker images</a:t>
            </a:r>
            <a:endParaRPr/>
          </a:p>
          <a:p>
            <a:pPr indent="-342900" lvl="1" marL="914400" rtl="0" algn="l">
              <a:spcBef>
                <a:spcPts val="377"/>
              </a:spcBef>
              <a:spcAft>
                <a:spcPts val="0"/>
              </a:spcAft>
              <a:buSzPts val="1800"/>
              <a:buChar char="•"/>
            </a:pPr>
            <a:r>
              <a:rPr lang="fr"/>
              <a:t>images are already built  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official &amp; unofficial images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hub.docker.com</a:t>
            </a:r>
            <a:endParaRPr/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4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 universe: Docker HUB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"/>
          <p:cNvSpPr txBox="1"/>
          <p:nvPr>
            <p:ph type="ctrTitle"/>
          </p:nvPr>
        </p:nvSpPr>
        <p:spPr>
          <a:xfrm>
            <a:off x="1143000" y="675875"/>
            <a:ext cx="6858000" cy="7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References</a:t>
            </a:r>
            <a:endParaRPr/>
          </a:p>
        </p:txBody>
      </p:sp>
      <p:sp>
        <p:nvSpPr>
          <p:cNvPr id="608" name="Google Shape;608;p55"/>
          <p:cNvSpPr txBox="1"/>
          <p:nvPr>
            <p:ph idx="1" type="subTitle"/>
          </p:nvPr>
        </p:nvSpPr>
        <p:spPr>
          <a:xfrm>
            <a:off x="1143000" y="1459920"/>
            <a:ext cx="6858000" cy="24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53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fr" sz="1400" u="sng">
                <a:solidFill>
                  <a:srgbClr val="F1C232"/>
                </a:solidFill>
                <a:hlinkClick r:id="rId3"/>
              </a:rPr>
              <a:t>Why </a:t>
            </a:r>
            <a:r>
              <a:rPr lang="fr" sz="1400" u="sng">
                <a:solidFill>
                  <a:srgbClr val="F1C232"/>
                </a:solidFill>
                <a:hlinkClick r:id="rId4"/>
              </a:rPr>
              <a:t>docker</a:t>
            </a:r>
            <a:endParaRPr>
              <a:solidFill>
                <a:srgbClr val="F1C23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fr" sz="1400" u="sng">
                <a:solidFill>
                  <a:srgbClr val="F1C232"/>
                </a:solidFill>
                <a:hlinkClick r:id="rId5"/>
              </a:rPr>
              <a:t>https</a:t>
            </a:r>
            <a:r>
              <a:rPr lang="fr" sz="1400" u="sng">
                <a:solidFill>
                  <a:srgbClr val="F1C232"/>
                </a:solidFill>
                <a:hlinkClick r:id="rId6"/>
              </a:rPr>
              <a:t>://docs.docker.c</a:t>
            </a:r>
            <a:r>
              <a:rPr lang="fr" sz="1400" u="sng">
                <a:solidFill>
                  <a:srgbClr val="F1C232"/>
                </a:solidFill>
                <a:hlinkClick r:id="rId7"/>
              </a:rPr>
              <a:t>om/</a:t>
            </a:r>
            <a:endParaRPr sz="1400">
              <a:solidFill>
                <a:srgbClr val="F1C23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fr" sz="1400" u="sng">
                <a:solidFill>
                  <a:srgbClr val="F1C232"/>
                </a:solidFill>
                <a:hlinkClick r:id="rId8"/>
              </a:rPr>
              <a:t>https://roadmap.sh/devops</a:t>
            </a:r>
            <a:endParaRPr sz="14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DevOps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 vs Ops 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166063" y="277757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816776" y="555596"/>
            <a:ext cx="2519100" cy="2396100"/>
          </a:xfrm>
          <a:prstGeom prst="ellipse">
            <a:avLst/>
          </a:prstGeom>
          <a:solidFill>
            <a:srgbClr val="E69138"/>
          </a:solidFill>
          <a:ln cap="flat" cmpd="sng" w="762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4123207" y="14227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166063" y="277757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166080" y="3513813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 &lt;3 Ops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E69138"/>
          </a:solidFill>
          <a:ln cap="flat" cmpd="sng" w="762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Devs</a:t>
            </a:r>
            <a:endParaRPr/>
          </a:p>
          <a:p>
            <a:pPr indent="0" lvl="0" marL="9144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Ops</a:t>
            </a:r>
            <a:endParaRPr/>
          </a:p>
          <a:p>
            <a:pPr indent="0" lvl="0" marL="9144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Testers</a:t>
            </a:r>
            <a:endParaRPr/>
          </a:p>
          <a:p>
            <a:pPr indent="0" lvl="0" marL="9144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 ? Ops ? DevOps ?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3C78D8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E69138"/>
          </a:solidFill>
          <a:ln cap="flat" cmpd="sng" w="762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3C78D8">
              <a:alpha val="52690"/>
            </a:srgbClr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 ? Ops ? DevOps ?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628650" y="654500"/>
            <a:ext cx="37788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S</a:t>
            </a:r>
            <a:r>
              <a:rPr lang="fr"/>
              <a:t>oftware engineering </a:t>
            </a:r>
            <a:r>
              <a:rPr b="1" lang="fr"/>
              <a:t>culture</a:t>
            </a:r>
            <a:endParaRPr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U</a:t>
            </a:r>
            <a:r>
              <a:rPr lang="fr"/>
              <a:t>nifying </a:t>
            </a:r>
            <a:r>
              <a:rPr b="1" lang="fr"/>
              <a:t>Dev</a:t>
            </a:r>
            <a:r>
              <a:rPr lang="fr"/>
              <a:t> &amp; </a:t>
            </a:r>
            <a:r>
              <a:rPr b="1" lang="fr"/>
              <a:t>Ops</a:t>
            </a:r>
            <a:endParaRPr b="1"/>
          </a:p>
          <a:p>
            <a:pPr indent="-335280" lvl="0" marL="457200" rtl="0" algn="l">
              <a:spcBef>
                <a:spcPts val="753"/>
              </a:spcBef>
              <a:spcAft>
                <a:spcPts val="0"/>
              </a:spcAft>
              <a:buSzPts val="1680"/>
              <a:buChar char="○"/>
            </a:pPr>
            <a:r>
              <a:rPr lang="fr"/>
              <a:t>Title &amp; role</a:t>
            </a:r>
            <a:endParaRPr/>
          </a:p>
          <a:p>
            <a:pPr indent="0" lvl="0" marL="457200" rtl="0" algn="l"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3C78D8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E69138"/>
          </a:solidFill>
          <a:ln cap="flat" cmpd="sng" w="762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3C78D8">
              <a:alpha val="52690"/>
            </a:srgbClr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/>
          <p:nvPr/>
        </p:nvSpPr>
        <p:spPr>
          <a:xfrm rot="15890">
            <a:off x="5271988" y="2230910"/>
            <a:ext cx="2401526" cy="2139000"/>
          </a:xfrm>
          <a:prstGeom prst="chord">
            <a:avLst>
              <a:gd fmla="val 14949337" name="adj1"/>
              <a:gd fmla="val 17427814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 rot="7062829">
            <a:off x="4588187" y="998112"/>
            <a:ext cx="2308757" cy="2226493"/>
          </a:xfrm>
          <a:prstGeom prst="chord">
            <a:avLst>
              <a:gd fmla="val 15206888" name="adj1"/>
              <a:gd fmla="val 17517944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-7411533">
            <a:off x="6038663" y="998844"/>
            <a:ext cx="2318268" cy="2217837"/>
          </a:xfrm>
          <a:prstGeom prst="chord">
            <a:avLst>
              <a:gd fmla="val 15144512" name="adj1"/>
              <a:gd fmla="val 17535526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10800000">
            <a:off x="6086725" y="2285649"/>
            <a:ext cx="765900" cy="651000"/>
          </a:xfrm>
          <a:prstGeom prst="triangle">
            <a:avLst>
              <a:gd fmla="val 50000" name="adj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5500007" y="2267549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400">
              <a:solidFill>
                <a:srgbClr val="66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kima CP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